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9" r:id="rId8"/>
    <p:sldId id="268" r:id="rId9"/>
    <p:sldId id="272" r:id="rId10"/>
    <p:sldId id="273" r:id="rId11"/>
    <p:sldId id="280" r:id="rId12"/>
    <p:sldId id="281" r:id="rId13"/>
    <p:sldId id="279" r:id="rId14"/>
    <p:sldId id="267" r:id="rId15"/>
    <p:sldId id="271" r:id="rId1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golian Baiti" panose="03000500000000000000" pitchFamily="66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Ethical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Predict how ethical considerations will impact decision making as a 	      flight commander. </a:t>
            </a:r>
          </a:p>
          <a:p>
            <a:pPr marL="457085" lvl="1" indent="0">
              <a:buNone/>
            </a:pPr>
            <a:endParaRPr lang="en-US" dirty="0"/>
          </a:p>
          <a:p>
            <a:pPr lvl="1"/>
            <a:r>
              <a:rPr lang="en-US" dirty="0"/>
              <a:t>Identify potential ethical challenges in an organization.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Demonstrate an ethical mindset.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types of ethical decisions you may be asked to make as a flight commander.   </a:t>
            </a:r>
          </a:p>
          <a:p>
            <a:pPr marL="0" indent="0" algn="ctr">
              <a:buNone/>
            </a:pPr>
            <a:r>
              <a:rPr lang="en-US" sz="3200" dirty="0"/>
              <a:t>What is your definition of “ethics”?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kinds of ethical issues and problems will you face as a flight command?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decide “ethics” means?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will change now that you are a flight-level leader?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630" y="969218"/>
            <a:ext cx="4362553" cy="3841972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Dilemma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Ethical Leadership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298" y="969218"/>
            <a:ext cx="2210500" cy="3205063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Ethics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Ethical Leadership Concepts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 of Ethical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7ECD-ABE2-4D43-B067-391702304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9" y="1090798"/>
            <a:ext cx="3348495" cy="3991375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  <a:p>
            <a:pPr marL="0" lvl="0" indent="0">
              <a:buNone/>
            </a:pPr>
            <a:r>
              <a:rPr lang="en-US" sz="2800" i="1" dirty="0">
                <a:solidFill>
                  <a:prstClr val="black"/>
                </a:solidFill>
              </a:rPr>
              <a:t>Ethical leaders treat others with respect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pPr marL="0" lvl="0" indent="0">
              <a:buNone/>
            </a:pPr>
            <a:r>
              <a:rPr lang="en-US" sz="2800" i="1" dirty="0">
                <a:solidFill>
                  <a:prstClr val="black"/>
                </a:solidFill>
              </a:rPr>
              <a:t>Ethical leaders 	  serve others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EB3E4-DB90-49AE-8E26-0A8AA3F5D6D6}"/>
              </a:ext>
            </a:extLst>
          </p:cNvPr>
          <p:cNvSpPr txBox="1"/>
          <p:nvPr/>
        </p:nvSpPr>
        <p:spPr>
          <a:xfrm>
            <a:off x="3737658" y="1152429"/>
            <a:ext cx="51206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Justice</a:t>
            </a:r>
          </a:p>
          <a:p>
            <a:pPr lvl="0" algn="r"/>
            <a:r>
              <a:rPr lang="en-US" sz="2800" i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Ethical leaders are just</a:t>
            </a:r>
          </a:p>
          <a:p>
            <a:pPr lvl="0" algn="r"/>
            <a:endParaRPr lang="en-US" sz="2800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 algn="r"/>
            <a:endParaRPr lang="en-US" sz="2800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 algn="r"/>
            <a:endParaRPr lang="en-US" sz="2800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 algn="r"/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Honesty</a:t>
            </a:r>
          </a:p>
          <a:p>
            <a:pPr lvl="0" algn="r"/>
            <a:r>
              <a:rPr lang="en-US" sz="2800" i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Ethical leaders are                 honest and authentic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DDEA6-8F84-4D64-8E9D-A39241E3662F}"/>
              </a:ext>
            </a:extLst>
          </p:cNvPr>
          <p:cNvSpPr txBox="1"/>
          <p:nvPr/>
        </p:nvSpPr>
        <p:spPr>
          <a:xfrm>
            <a:off x="2793076" y="2504859"/>
            <a:ext cx="33484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Community</a:t>
            </a:r>
          </a:p>
          <a:p>
            <a:pPr algn="ctr"/>
            <a:r>
              <a:rPr lang="en-US" sz="2800" i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Ethical leaders    build community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6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and Share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into pairs, consider the handout:</a:t>
            </a:r>
          </a:p>
          <a:p>
            <a:pPr lvl="1"/>
            <a:r>
              <a:rPr lang="en-US" dirty="0"/>
              <a:t>This is a role-play activity: one is </a:t>
            </a:r>
            <a:r>
              <a:rPr lang="en-US" dirty="0" err="1"/>
              <a:t>Sq</a:t>
            </a:r>
            <a:r>
              <a:rPr lang="en-US" dirty="0"/>
              <a:t>/CC welcoming a new Flt/CC to unit.</a:t>
            </a:r>
          </a:p>
          <a:p>
            <a:pPr lvl="1"/>
            <a:r>
              <a:rPr lang="en-US" dirty="0"/>
              <a:t>Use handout, conduct an interview (</a:t>
            </a:r>
            <a:r>
              <a:rPr lang="en-US" dirty="0" err="1"/>
              <a:t>Sq</a:t>
            </a:r>
            <a:r>
              <a:rPr lang="en-US" dirty="0"/>
              <a:t>/CC takes notes)</a:t>
            </a:r>
          </a:p>
          <a:p>
            <a:pPr lvl="1"/>
            <a:r>
              <a:rPr lang="en-US" dirty="0"/>
              <a:t>Once done with interview move to page two of handout for reflection</a:t>
            </a:r>
          </a:p>
          <a:p>
            <a:pPr lvl="1"/>
            <a:r>
              <a:rPr lang="en-US" dirty="0"/>
              <a:t> Fill out together (key take </a:t>
            </a:r>
            <a:r>
              <a:rPr lang="en-US" dirty="0" err="1"/>
              <a:t>aways</a:t>
            </a:r>
            <a:r>
              <a:rPr lang="en-US" dirty="0"/>
              <a:t>) to discuss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Ten (10) minutes for interview / Five (5) minutes for reflection</a:t>
            </a:r>
          </a:p>
          <a:p>
            <a:pPr marL="0" indent="0" algn="ctr">
              <a:buNone/>
            </a:pPr>
            <a:r>
              <a:rPr lang="en-US" dirty="0"/>
              <a:t>-Then be prepared to share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18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61" y="1089446"/>
            <a:ext cx="8832277" cy="384197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 What will you share?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2800" dirty="0"/>
              <a:t>	</a:t>
            </a:r>
            <a:r>
              <a:rPr lang="en-US" sz="2800" b="1" i="1" dirty="0"/>
              <a:t>Ethical Challenges of flight commander duties </a:t>
            </a:r>
          </a:p>
          <a:p>
            <a:pPr marL="0" indent="0" algn="ctr">
              <a:buNone/>
            </a:pPr>
            <a:r>
              <a:rPr lang="en-US" i="1" dirty="0"/>
              <a:t>What happens if not carried out ethically?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800" b="1" i="1" dirty="0"/>
              <a:t>How will you be a consistent ethical leader?</a:t>
            </a:r>
          </a:p>
          <a:p>
            <a:pPr marL="0" indent="0" algn="ctr">
              <a:buNone/>
            </a:pPr>
            <a:r>
              <a:rPr lang="en-US" i="1" dirty="0"/>
              <a:t>What happens if you don’t lead ethically?</a:t>
            </a:r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02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use the five principles associated with ethical leadership and write a sentence (one per principle) outlining how you will demonstrate an ethical mindset as a flight commander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pPr lvl="1"/>
            <a:endParaRPr lang="en-US" dirty="0"/>
          </a:p>
          <a:p>
            <a:r>
              <a:rPr lang="en-US" dirty="0"/>
              <a:t>Contemplate long-term and short-term consequences of your ethical decision-making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19CC22-3D11-4E69-8C41-17595F1B1230}"/>
</file>

<file path=customXml/itemProps2.xml><?xml version="1.0" encoding="utf-8"?>
<ds:datastoreItem xmlns:ds="http://schemas.openxmlformats.org/officeDocument/2006/customXml" ds:itemID="{2AB62437-37D3-46C8-980A-944362C5786B}"/>
</file>

<file path=customXml/itemProps3.xml><?xml version="1.0" encoding="utf-8"?>
<ds:datastoreItem xmlns:ds="http://schemas.openxmlformats.org/officeDocument/2006/customXml" ds:itemID="{948FA0EA-4725-4E13-A94A-28EA3E0C8CAC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388</Words>
  <Application>Microsoft Office PowerPoint</Application>
  <PresentationFormat>On-screen Show (16:9)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Ethical Leadership</vt:lpstr>
      <vt:lpstr>Objectives</vt:lpstr>
      <vt:lpstr>Small Group Discussion</vt:lpstr>
      <vt:lpstr>Large Group Discussion</vt:lpstr>
      <vt:lpstr>Key Ethical Leadership Concepts</vt:lpstr>
      <vt:lpstr>Five Principles of Ethical Leadership</vt:lpstr>
      <vt:lpstr>Pair and Share Activity</vt:lpstr>
      <vt:lpstr>Large Group Discussion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DE5C95C6-C272-4150-B85D-70489589239A</vt:lpwstr>
  </property>
  <property fmtid="{D5CDD505-2E9C-101B-9397-08002B2CF9AE}" pid="3" name="ArticulatePath">
    <vt:lpwstr>New Problems, New Thinking (slides)</vt:lpwstr>
  </property>
  <property fmtid="{D5CDD505-2E9C-101B-9397-08002B2CF9AE}" pid="4" name="ContentTypeId">
    <vt:lpwstr>0x0101007AEA15A561888C4191BBD2D4FDF49D90</vt:lpwstr>
  </property>
</Properties>
</file>